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8"/>
  </p:notesMasterIdLst>
  <p:sldIdLst>
    <p:sldId id="341" r:id="rId2"/>
    <p:sldId id="342" r:id="rId3"/>
    <p:sldId id="343" r:id="rId4"/>
    <p:sldId id="344" r:id="rId5"/>
    <p:sldId id="345" r:id="rId6"/>
    <p:sldId id="347" r:id="rId7"/>
    <p:sldId id="348" r:id="rId8"/>
    <p:sldId id="349" r:id="rId9"/>
    <p:sldId id="350" r:id="rId10"/>
    <p:sldId id="363" r:id="rId11"/>
    <p:sldId id="386" r:id="rId12"/>
    <p:sldId id="384" r:id="rId13"/>
    <p:sldId id="385" r:id="rId14"/>
    <p:sldId id="387" r:id="rId15"/>
    <p:sldId id="388" r:id="rId16"/>
    <p:sldId id="413" r:id="rId17"/>
    <p:sldId id="389" r:id="rId18"/>
    <p:sldId id="390" r:id="rId19"/>
    <p:sldId id="391" r:id="rId20"/>
    <p:sldId id="392" r:id="rId21"/>
    <p:sldId id="393" r:id="rId22"/>
    <p:sldId id="381" r:id="rId23"/>
    <p:sldId id="394" r:id="rId24"/>
    <p:sldId id="395" r:id="rId25"/>
    <p:sldId id="373" r:id="rId26"/>
    <p:sldId id="396" r:id="rId27"/>
    <p:sldId id="397" r:id="rId28"/>
    <p:sldId id="399" r:id="rId29"/>
    <p:sldId id="398" r:id="rId30"/>
    <p:sldId id="400" r:id="rId31"/>
    <p:sldId id="401" r:id="rId32"/>
    <p:sldId id="402" r:id="rId33"/>
    <p:sldId id="403" r:id="rId34"/>
    <p:sldId id="404" r:id="rId35"/>
    <p:sldId id="405" r:id="rId36"/>
    <p:sldId id="406" r:id="rId37"/>
    <p:sldId id="407" r:id="rId38"/>
    <p:sldId id="374" r:id="rId39"/>
    <p:sldId id="408" r:id="rId40"/>
    <p:sldId id="409" r:id="rId41"/>
    <p:sldId id="410" r:id="rId42"/>
    <p:sldId id="411" r:id="rId43"/>
    <p:sldId id="412" r:id="rId44"/>
    <p:sldId id="329" r:id="rId45"/>
    <p:sldId id="331" r:id="rId46"/>
    <p:sldId id="367" r:id="rId47"/>
  </p:sldIdLst>
  <p:sldSz cx="9144000" cy="5143500" type="screen16x9"/>
  <p:notesSz cx="6858000" cy="9144000"/>
  <p:embeddedFontLst>
    <p:embeddedFont>
      <p:font typeface="Bauhaus 93" panose="04030905020B02020C02" pitchFamily="82" charset="0"/>
      <p:regular r:id="rId49"/>
    </p:embeddedFont>
    <p:embeddedFont>
      <p:font typeface="Nunito" panose="020B0604020202020204" charset="-93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mbria Math" panose="02040503050406030204" pitchFamily="18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9933"/>
    <a:srgbClr val="339966"/>
    <a:srgbClr val="006600"/>
    <a:srgbClr val="0064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873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369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027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5978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7571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7852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7836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4569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5256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9886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723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436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04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19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8817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244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3130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871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223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2980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766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564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243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5696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527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2508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223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9988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350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1964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85095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3580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0763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054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 smtClean="0"/>
              <a:t>, which can be probability scores indicating the likelihood of belonging to a specific tumor class.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8662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19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2055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57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However, spatial relationship, different intensity distribution features seem to be more essential.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1668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3912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140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774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213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300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679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934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625900" y="943069"/>
            <a:ext cx="5892201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800" b="1" dirty="0" smtClean="0">
                <a:solidFill>
                  <a:schemeClr val="bg2"/>
                </a:solidFill>
                <a:latin typeface="+mj-lt"/>
              </a:rPr>
              <a:t>Brain Tumor MRI Classification and Localization  </a:t>
            </a:r>
            <a:endParaRPr sz="48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617518" y="3165764"/>
            <a:ext cx="59089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University of Information Technology (UIT) – VNU HCMC</a:t>
            </a:r>
          </a:p>
          <a:p>
            <a:pPr algn="ctr"/>
            <a:r>
              <a:rPr lang="en-US" b="1" i="1" dirty="0" smtClean="0"/>
              <a:t>AI – CS106</a:t>
            </a:r>
          </a:p>
          <a:p>
            <a:pPr algn="ctr"/>
            <a:r>
              <a:rPr lang="en-US" b="1" i="1" dirty="0" err="1" smtClean="0"/>
              <a:t>Quan</a:t>
            </a:r>
            <a:r>
              <a:rPr lang="en-US" b="1" i="1" dirty="0" smtClean="0"/>
              <a:t> Hoang Ngoc </a:t>
            </a:r>
            <a:r>
              <a:rPr lang="en-US" b="1" i="1" dirty="0"/>
              <a:t>-</a:t>
            </a:r>
            <a:r>
              <a:rPr lang="en-US" b="1" i="1" dirty="0" smtClean="0"/>
              <a:t> 22521178</a:t>
            </a:r>
          </a:p>
          <a:p>
            <a:pPr algn="ctr"/>
            <a:r>
              <a:rPr lang="en-US" b="1" i="1" dirty="0" smtClean="0"/>
              <a:t>Cam-</a:t>
            </a:r>
            <a:r>
              <a:rPr lang="en-US" b="1" i="1" dirty="0" err="1" smtClean="0"/>
              <a:t>Giang</a:t>
            </a:r>
            <a:r>
              <a:rPr lang="en-US" b="1" i="1" dirty="0" smtClean="0"/>
              <a:t> Tran-</a:t>
            </a:r>
            <a:r>
              <a:rPr lang="en-US" b="1" i="1" dirty="0" err="1" smtClean="0"/>
              <a:t>Thi</a:t>
            </a:r>
            <a:r>
              <a:rPr lang="en-US" b="1" i="1" dirty="0" smtClean="0"/>
              <a:t> - 22520361</a:t>
            </a:r>
          </a:p>
          <a:p>
            <a:pPr algn="ctr"/>
            <a:r>
              <a:rPr lang="en-US" b="1" i="1" dirty="0" smtClean="0"/>
              <a:t>Professor: PhD. Hoang Luong Ngoc </a:t>
            </a:r>
          </a:p>
          <a:p>
            <a:pPr algn="ctr"/>
            <a:r>
              <a:rPr lang="en-US" b="1" i="1" dirty="0"/>
              <a:t>6</a:t>
            </a:r>
            <a:r>
              <a:rPr lang="en-US" b="1" i="1" dirty="0" smtClean="0"/>
              <a:t>/2024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42713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45578" y="168140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731494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How to define a MDP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5140" y="1333895"/>
            <a:ext cx="7193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Action</a:t>
            </a:r>
            <a:r>
              <a:rPr lang="en-US" sz="1600" dirty="0"/>
              <a:t>: An agent's action is a </a:t>
            </a:r>
            <a:r>
              <a:rPr lang="en-US" sz="1600" b="1" dirty="0" smtClean="0"/>
              <a:t>label prediction</a:t>
            </a:r>
            <a:r>
              <a:rPr lang="en-US" sz="1600" dirty="0" smtClean="0"/>
              <a:t> </a:t>
            </a:r>
            <a:r>
              <a:rPr lang="en-US" sz="1600" dirty="0"/>
              <a:t>for the </a:t>
            </a:r>
            <a:r>
              <a:rPr lang="en-US" sz="1600" dirty="0" smtClean="0"/>
              <a:t>image which is a </a:t>
            </a:r>
            <a:r>
              <a:rPr lang="en-US" sz="1600" b="1" dirty="0" smtClean="0"/>
              <a:t>state</a:t>
            </a:r>
            <a:r>
              <a:rPr lang="en-US" sz="1600" dirty="0" smtClean="0"/>
              <a:t> of the environment, </a:t>
            </a:r>
            <a:r>
              <a:rPr lang="en-US" sz="1600" dirty="0"/>
              <a:t>where 0 corresponds to no, and 1 corresponds to </a:t>
            </a:r>
            <a:r>
              <a:rPr lang="en-US" sz="1600" dirty="0" smtClean="0"/>
              <a:t>yes.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" t="5577" r="4241" b="5406"/>
          <a:stretch/>
        </p:blipFill>
        <p:spPr>
          <a:xfrm>
            <a:off x="2261924" y="1918670"/>
            <a:ext cx="4163122" cy="28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48874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97911" y="556636"/>
            <a:ext cx="3748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algorithm: Momentum DQN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273" y="2017378"/>
            <a:ext cx="49949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err="1" smtClean="0"/>
              <a:t>Polyak</a:t>
            </a:r>
            <a:r>
              <a:rPr lang="en-US" sz="1600" b="1" dirty="0" smtClean="0"/>
              <a:t> Averaging (</a:t>
            </a:r>
            <a:r>
              <a:rPr lang="en-US" sz="1600" b="1" dirty="0"/>
              <a:t>Exponential Moving </a:t>
            </a:r>
            <a:r>
              <a:rPr lang="en-US" sz="1600" b="1" dirty="0" smtClean="0"/>
              <a:t>Average)</a:t>
            </a:r>
            <a:r>
              <a:rPr lang="en-US" sz="1600" dirty="0" smtClean="0"/>
              <a:t>: </a:t>
            </a:r>
            <a:r>
              <a:rPr lang="en-US" sz="1600" dirty="0"/>
              <a:t>is a technique used to optimize parameters in certain </a:t>
            </a:r>
            <a:r>
              <a:rPr lang="en-US" sz="1600" dirty="0" smtClean="0"/>
              <a:t>mathematical algorithms. The </a:t>
            </a:r>
            <a:r>
              <a:rPr lang="en-US" sz="1600" dirty="0"/>
              <a:t>idea is to take the average of recent parameter values and set the final parameter to that average. The purpose is to help algorithms converge to a better final solution.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0"/>
          <a:stretch/>
        </p:blipFill>
        <p:spPr>
          <a:xfrm>
            <a:off x="5763740" y="1695395"/>
            <a:ext cx="2428688" cy="249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2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78968" y="2920240"/>
            <a:ext cx="6960699" cy="1071898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78969" y="1736123"/>
            <a:ext cx="6960699" cy="1185497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138143" y="168140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algorithm: off-policy greedy strategy </a:t>
            </a:r>
            <a:endParaRPr 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72980" y="1953889"/>
                <a:ext cx="5838141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𝑝𝑟𝑜𝑏𝑎𝑏𝑖𝑙𝑖𝑡𝑦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𝑟𝑎𝑛𝑑𝑜𝑚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𝑎𝑐𝑡𝑖𝑜𝑛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𝑝𝑟𝑜𝑏𝑎𝑏𝑖𝑙𝑖𝑡𝑦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1 −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980" y="1953889"/>
                <a:ext cx="5838141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54098" y="3412130"/>
                <a:ext cx="3877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 →0.01,  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𝑑𝑒𝑐𝑎𝑦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=0.995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098" y="3412130"/>
                <a:ext cx="3877023" cy="276999"/>
              </a:xfrm>
              <a:prstGeom prst="rect">
                <a:avLst/>
              </a:prstGeom>
              <a:blipFill>
                <a:blip r:embed="rId4"/>
                <a:stretch>
                  <a:fillRect l="-314" t="-222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55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978969" y="1018301"/>
            <a:ext cx="7411765" cy="3635475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138143" y="221066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algorithm: Q computation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6401" y="1087422"/>
            <a:ext cx="4689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Q definition </a:t>
            </a:r>
            <a:endParaRPr lang="en-US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066225" y="2543787"/>
            <a:ext cx="391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Target computation: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36401" y="3603391"/>
            <a:ext cx="391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Prediction computation: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215428" y="4020339"/>
                <a:ext cx="3053234" cy="383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𝐷𝑄𝑁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→ ∞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𝑡𝑎𝑟𝑔𝑒𝑡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func>
                        </m:e>
                      </m:func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428" y="4020339"/>
                <a:ext cx="3053234" cy="383503"/>
              </a:xfrm>
              <a:prstGeom prst="rect">
                <a:avLst/>
              </a:prstGeom>
              <a:blipFill>
                <a:blip r:embed="rId3"/>
                <a:stretch>
                  <a:fillRect l="-1600" r="-460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36093" y="4071324"/>
                <a:ext cx="1618713" cy="335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𝐷𝑄𝑁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𝐷𝑄𝑁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,</a:t>
                </a:r>
                <a:endParaRPr lang="en-US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093" y="4071324"/>
                <a:ext cx="1618713" cy="335348"/>
              </a:xfrm>
              <a:prstGeom prst="rect">
                <a:avLst/>
              </a:prstGeom>
              <a:blipFill>
                <a:blip r:embed="rId4"/>
                <a:stretch>
                  <a:fillRect l="-5263" t="-5455" r="-6767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64090" y="2974728"/>
                <a:ext cx="3019353" cy="427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6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090" y="2974728"/>
                <a:ext cx="3019353" cy="427938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464090" y="1368557"/>
                <a:ext cx="293990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6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090" y="1368557"/>
                <a:ext cx="2939907" cy="246221"/>
              </a:xfrm>
              <a:prstGeom prst="rect">
                <a:avLst/>
              </a:prstGeom>
              <a:blipFill>
                <a:blip r:embed="rId6"/>
                <a:stretch>
                  <a:fillRect l="-145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145910" y="1683436"/>
                <a:ext cx="3018839" cy="763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910" y="1683436"/>
                <a:ext cx="3018839" cy="7639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/>
          <p:nvPr/>
        </p:nvCxnSpPr>
        <p:spPr>
          <a:xfrm>
            <a:off x="978969" y="2475108"/>
            <a:ext cx="7411765" cy="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78969" y="3512171"/>
            <a:ext cx="7411765" cy="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58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78670" y="201659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Deep Q Network Architecture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4225" r="3020" b="5092"/>
          <a:stretch/>
        </p:blipFill>
        <p:spPr>
          <a:xfrm>
            <a:off x="1222917" y="1018301"/>
            <a:ext cx="6698166" cy="378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7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45578" y="171945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Network Update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2163" y="1741618"/>
            <a:ext cx="7079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After each </a:t>
            </a:r>
            <a:r>
              <a:rPr lang="en-US" sz="1600" b="1" i="1" dirty="0" smtClean="0"/>
              <a:t>K</a:t>
            </a:r>
            <a:r>
              <a:rPr lang="en-US" sz="1600" dirty="0" smtClean="0"/>
              <a:t> steps, both </a:t>
            </a:r>
            <a:r>
              <a:rPr lang="en-US" sz="1600" b="1" dirty="0" smtClean="0"/>
              <a:t>local and target network</a:t>
            </a:r>
            <a:r>
              <a:rPr lang="en-US" sz="1600" dirty="0" smtClean="0"/>
              <a:t> will be updated. The local network will be learned from experiences</a:t>
            </a:r>
            <a:r>
              <a:rPr lang="en-US" sz="1600" dirty="0"/>
              <a:t> </a:t>
            </a:r>
            <a:r>
              <a:rPr lang="en-US" sz="1600" dirty="0" smtClean="0"/>
              <a:t>and the target network parameters will be updated </a:t>
            </a:r>
            <a:r>
              <a:rPr lang="en-US" sz="1600" dirty="0"/>
              <a:t>with </a:t>
            </a:r>
            <a:r>
              <a:rPr lang="en-US" sz="1600" b="1" dirty="0" err="1">
                <a:solidFill>
                  <a:srgbClr val="FF0000"/>
                </a:solidFill>
              </a:rPr>
              <a:t>polyak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averaging</a:t>
            </a:r>
            <a:r>
              <a:rPr lang="en-US" sz="1600" dirty="0" smtClean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68517" y="2996363"/>
                <a:ext cx="4606967" cy="332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𝑙𝑜𝑐𝑎𝑙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517" y="2996363"/>
                <a:ext cx="4606967" cy="332720"/>
              </a:xfrm>
              <a:prstGeom prst="rect">
                <a:avLst/>
              </a:prstGeom>
              <a:blipFill>
                <a:blip r:embed="rId3"/>
                <a:stretch>
                  <a:fillRect l="-794" r="-265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83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45578" y="171945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Flowchart</a:t>
            </a:r>
            <a:r>
              <a:rPr lang="en-US" sz="2400" b="1" dirty="0" smtClean="0">
                <a:solidFill>
                  <a:srgbClr val="FF0000"/>
                </a:solidFill>
              </a:rPr>
              <a:t>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180" y="1018301"/>
            <a:ext cx="292564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2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3" y="17215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Localization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Traditional Approach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348" y="1633443"/>
            <a:ext cx="5169540" cy="18766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" t="4274" r="4561" b="4451"/>
          <a:stretch/>
        </p:blipFill>
        <p:spPr>
          <a:xfrm>
            <a:off x="364837" y="1193997"/>
            <a:ext cx="3342511" cy="32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3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86105" y="154581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Localization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696920" y="556636"/>
            <a:ext cx="5750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Traditional Limitation: DAG Environment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t="4504" r="1851" b="4056"/>
          <a:stretch/>
        </p:blipFill>
        <p:spPr>
          <a:xfrm>
            <a:off x="1996069" y="1321504"/>
            <a:ext cx="5151863" cy="34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5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23276" y="171945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Localization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696920" y="556636"/>
            <a:ext cx="575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Finding: Complete Graph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4562" r="6605" b="5563"/>
          <a:stretch/>
        </p:blipFill>
        <p:spPr>
          <a:xfrm>
            <a:off x="3137210" y="1172159"/>
            <a:ext cx="2869580" cy="358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9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17" name="Group 16"/>
          <p:cNvGrpSpPr/>
          <p:nvPr/>
        </p:nvGrpSpPr>
        <p:grpSpPr>
          <a:xfrm>
            <a:off x="187895" y="1121929"/>
            <a:ext cx="2847743" cy="2899642"/>
            <a:chOff x="606995" y="1121192"/>
            <a:chExt cx="2847743" cy="2899642"/>
          </a:xfrm>
        </p:grpSpPr>
        <p:sp>
          <p:nvSpPr>
            <p:cNvPr id="14" name="Arc 13"/>
            <p:cNvSpPr/>
            <p:nvPr/>
          </p:nvSpPr>
          <p:spPr>
            <a:xfrm>
              <a:off x="606995" y="1147878"/>
              <a:ext cx="2847743" cy="2847743"/>
            </a:xfrm>
            <a:prstGeom prst="arc">
              <a:avLst>
                <a:gd name="adj1" fmla="val 16200000"/>
                <a:gd name="adj2" fmla="val 5446452"/>
              </a:avLst>
            </a:prstGeom>
            <a:ln>
              <a:solidFill>
                <a:srgbClr val="0033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038412" y="1121192"/>
              <a:ext cx="53371" cy="533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978753" y="3967463"/>
              <a:ext cx="53371" cy="533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551177" y="3490787"/>
            <a:ext cx="943061" cy="384056"/>
            <a:chOff x="2551177" y="3490787"/>
            <a:chExt cx="943061" cy="384056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2561633" y="3531989"/>
              <a:ext cx="932605" cy="34285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2551177" y="3490787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152970" y="797883"/>
            <a:ext cx="699293" cy="564201"/>
            <a:chOff x="2152970" y="797883"/>
            <a:chExt cx="699293" cy="564201"/>
          </a:xfrm>
        </p:grpSpPr>
        <p:sp>
          <p:nvSpPr>
            <p:cNvPr id="18" name="Oval 17"/>
            <p:cNvSpPr/>
            <p:nvPr/>
          </p:nvSpPr>
          <p:spPr>
            <a:xfrm>
              <a:off x="2152970" y="1216034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18" idx="7"/>
              <a:endCxn id="26" idx="3"/>
            </p:cNvCxnSpPr>
            <p:nvPr/>
          </p:nvCxnSpPr>
          <p:spPr>
            <a:xfrm flipV="1">
              <a:off x="2277631" y="797883"/>
              <a:ext cx="574632" cy="43954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2561633" y="1272127"/>
            <a:ext cx="827632" cy="380585"/>
            <a:chOff x="2561633" y="1272127"/>
            <a:chExt cx="827632" cy="380585"/>
          </a:xfrm>
        </p:grpSpPr>
        <p:sp>
          <p:nvSpPr>
            <p:cNvPr id="19" name="Oval 18"/>
            <p:cNvSpPr/>
            <p:nvPr/>
          </p:nvSpPr>
          <p:spPr>
            <a:xfrm>
              <a:off x="2561633" y="1506662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>
              <a:stCxn id="19" idx="7"/>
              <a:endCxn id="28" idx="2"/>
            </p:cNvCxnSpPr>
            <p:nvPr/>
          </p:nvCxnSpPr>
          <p:spPr>
            <a:xfrm flipV="1">
              <a:off x="2686294" y="1272127"/>
              <a:ext cx="702971" cy="25592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864170" y="1895285"/>
            <a:ext cx="899109" cy="185685"/>
            <a:chOff x="2864170" y="1895285"/>
            <a:chExt cx="899109" cy="185685"/>
          </a:xfrm>
        </p:grpSpPr>
        <p:sp>
          <p:nvSpPr>
            <p:cNvPr id="22" name="Oval 21"/>
            <p:cNvSpPr/>
            <p:nvPr/>
          </p:nvSpPr>
          <p:spPr>
            <a:xfrm>
              <a:off x="2864170" y="1934920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22" idx="6"/>
              <a:endCxn id="29" idx="2"/>
            </p:cNvCxnSpPr>
            <p:nvPr/>
          </p:nvCxnSpPr>
          <p:spPr>
            <a:xfrm flipV="1">
              <a:off x="3010220" y="1895285"/>
              <a:ext cx="753059" cy="11266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2974638" y="2498725"/>
            <a:ext cx="893150" cy="146050"/>
            <a:chOff x="2974638" y="2498725"/>
            <a:chExt cx="893150" cy="146050"/>
          </a:xfrm>
        </p:grpSpPr>
        <p:sp>
          <p:nvSpPr>
            <p:cNvPr id="24" name="Oval 23"/>
            <p:cNvSpPr/>
            <p:nvPr/>
          </p:nvSpPr>
          <p:spPr>
            <a:xfrm>
              <a:off x="2974638" y="2498725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24" idx="6"/>
              <a:endCxn id="31" idx="2"/>
            </p:cNvCxnSpPr>
            <p:nvPr/>
          </p:nvCxnSpPr>
          <p:spPr>
            <a:xfrm>
              <a:off x="3120688" y="2571750"/>
              <a:ext cx="747100" cy="1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2859088" y="2996043"/>
            <a:ext cx="886791" cy="207639"/>
            <a:chOff x="2859088" y="2996043"/>
            <a:chExt cx="886791" cy="207639"/>
          </a:xfrm>
        </p:grpSpPr>
        <p:sp>
          <p:nvSpPr>
            <p:cNvPr id="23" name="Oval 22"/>
            <p:cNvSpPr/>
            <p:nvPr/>
          </p:nvSpPr>
          <p:spPr>
            <a:xfrm>
              <a:off x="2859088" y="2996043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23" idx="6"/>
              <a:endCxn id="27" idx="2"/>
            </p:cNvCxnSpPr>
            <p:nvPr/>
          </p:nvCxnSpPr>
          <p:spPr>
            <a:xfrm>
              <a:off x="3005138" y="3069068"/>
              <a:ext cx="740741" cy="13461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>
            <a:off x="2152970" y="3770037"/>
            <a:ext cx="769441" cy="530983"/>
            <a:chOff x="2152970" y="3770037"/>
            <a:chExt cx="769441" cy="530983"/>
          </a:xfrm>
        </p:grpSpPr>
        <p:sp>
          <p:nvSpPr>
            <p:cNvPr id="20" name="Oval 19"/>
            <p:cNvSpPr/>
            <p:nvPr/>
          </p:nvSpPr>
          <p:spPr>
            <a:xfrm>
              <a:off x="2152970" y="3770037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20" idx="5"/>
              <a:endCxn id="30" idx="1"/>
            </p:cNvCxnSpPr>
            <p:nvPr/>
          </p:nvCxnSpPr>
          <p:spPr>
            <a:xfrm>
              <a:off x="2277631" y="3894698"/>
              <a:ext cx="644780" cy="406322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3361750" y="1034655"/>
            <a:ext cx="2948995" cy="524622"/>
            <a:chOff x="3361750" y="1034655"/>
            <a:chExt cx="2948995" cy="524622"/>
          </a:xfrm>
        </p:grpSpPr>
        <p:sp>
          <p:nvSpPr>
            <p:cNvPr id="66" name="Rounded Rectangle 65"/>
            <p:cNvSpPr/>
            <p:nvPr/>
          </p:nvSpPr>
          <p:spPr>
            <a:xfrm>
              <a:off x="3605463" y="1034655"/>
              <a:ext cx="2705282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Problem Statement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389265" y="1055929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361750" y="105895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02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745879" y="1650777"/>
            <a:ext cx="3774883" cy="524622"/>
            <a:chOff x="3745879" y="1650777"/>
            <a:chExt cx="3774883" cy="524622"/>
          </a:xfrm>
        </p:grpSpPr>
        <p:sp>
          <p:nvSpPr>
            <p:cNvPr id="67" name="Rounded Rectangle 66"/>
            <p:cNvSpPr/>
            <p:nvPr/>
          </p:nvSpPr>
          <p:spPr>
            <a:xfrm>
              <a:off x="3979475" y="1650777"/>
              <a:ext cx="3541287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Methodology and Breakout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763279" y="1679087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745879" y="169036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03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326901" y="3628513"/>
            <a:ext cx="2797706" cy="524622"/>
            <a:chOff x="3326901" y="3628513"/>
            <a:chExt cx="2797706" cy="524622"/>
          </a:xfrm>
        </p:grpSpPr>
        <p:sp>
          <p:nvSpPr>
            <p:cNvPr id="70" name="Rounded Rectangle 69"/>
            <p:cNvSpPr/>
            <p:nvPr/>
          </p:nvSpPr>
          <p:spPr>
            <a:xfrm>
              <a:off x="3562708" y="3628513"/>
              <a:ext cx="2561899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Conclusion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346511" y="3652178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326901" y="366071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06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843628" y="2303688"/>
            <a:ext cx="4797100" cy="524622"/>
            <a:chOff x="3843628" y="2303688"/>
            <a:chExt cx="4797100" cy="524622"/>
          </a:xfrm>
        </p:grpSpPr>
        <p:sp>
          <p:nvSpPr>
            <p:cNvPr id="68" name="Rounded Rectangle 67"/>
            <p:cNvSpPr/>
            <p:nvPr/>
          </p:nvSpPr>
          <p:spPr>
            <a:xfrm>
              <a:off x="4015931" y="2303688"/>
              <a:ext cx="4624797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Multi </a:t>
              </a:r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Case-Study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3867788" y="2355553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843628" y="2379508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04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725639" y="2956599"/>
            <a:ext cx="4665095" cy="524622"/>
            <a:chOff x="3725639" y="2956599"/>
            <a:chExt cx="4665095" cy="524622"/>
          </a:xfrm>
        </p:grpSpPr>
        <p:sp>
          <p:nvSpPr>
            <p:cNvPr id="69" name="Rounded Rectangle 68"/>
            <p:cNvSpPr/>
            <p:nvPr/>
          </p:nvSpPr>
          <p:spPr>
            <a:xfrm>
              <a:off x="3886079" y="2956599"/>
              <a:ext cx="4504655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Result Experiment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745879" y="2987484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725639" y="3004145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05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2839478" y="4237697"/>
            <a:ext cx="4681284" cy="548666"/>
            <a:chOff x="2839478" y="4237697"/>
            <a:chExt cx="4681284" cy="548666"/>
          </a:xfrm>
        </p:grpSpPr>
        <p:sp>
          <p:nvSpPr>
            <p:cNvPr id="71" name="Rounded Rectangle 70"/>
            <p:cNvSpPr/>
            <p:nvPr/>
          </p:nvSpPr>
          <p:spPr>
            <a:xfrm>
              <a:off x="3098635" y="4261741"/>
              <a:ext cx="4422127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Discussion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2859088" y="4237697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839478" y="4277576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07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09558" y="1444141"/>
            <a:ext cx="2184512" cy="2255218"/>
            <a:chOff x="509558" y="1444141"/>
            <a:chExt cx="2184512" cy="2255218"/>
          </a:xfrm>
        </p:grpSpPr>
        <p:grpSp>
          <p:nvGrpSpPr>
            <p:cNvPr id="13" name="Group 12"/>
            <p:cNvGrpSpPr/>
            <p:nvPr/>
          </p:nvGrpSpPr>
          <p:grpSpPr>
            <a:xfrm>
              <a:off x="606995" y="1444141"/>
              <a:ext cx="2087075" cy="2255218"/>
              <a:chOff x="606995" y="1328041"/>
              <a:chExt cx="2301964" cy="2487419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1665249" y="1328041"/>
                <a:ext cx="1243710" cy="2487419"/>
                <a:chOff x="4572000" y="1558088"/>
                <a:chExt cx="1013663" cy="2027326"/>
              </a:xfrm>
            </p:grpSpPr>
            <p:sp>
              <p:nvSpPr>
                <p:cNvPr id="10" name="Freeform 9"/>
                <p:cNvSpPr/>
                <p:nvPr/>
              </p:nvSpPr>
              <p:spPr>
                <a:xfrm flipH="1" flipV="1">
                  <a:off x="4572000" y="1558088"/>
                  <a:ext cx="1013663" cy="1013663"/>
                </a:xfrm>
                <a:custGeom>
                  <a:avLst/>
                  <a:gdLst>
                    <a:gd name="connsiteX0" fmla="*/ 1013663 w 1013663"/>
                    <a:gd name="connsiteY0" fmla="*/ 1013663 h 1013663"/>
                    <a:gd name="connsiteX1" fmla="*/ 0 w 1013663"/>
                    <a:gd name="connsiteY1" fmla="*/ 0 h 1013663"/>
                    <a:gd name="connsiteX2" fmla="*/ 1013663 w 1013663"/>
                    <a:gd name="connsiteY2" fmla="*/ 0 h 1013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663" h="1013663">
                      <a:moveTo>
                        <a:pt x="1013663" y="1013663"/>
                      </a:moveTo>
                      <a:cubicBezTo>
                        <a:pt x="453832" y="1013663"/>
                        <a:pt x="0" y="559831"/>
                        <a:pt x="0" y="0"/>
                      </a:cubicBezTo>
                      <a:lnTo>
                        <a:pt x="1013663" y="0"/>
                      </a:lnTo>
                      <a:close/>
                    </a:path>
                  </a:pathLst>
                </a:custGeom>
                <a:solidFill>
                  <a:srgbClr val="00330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Freeform 10"/>
                <p:cNvSpPr/>
                <p:nvPr/>
              </p:nvSpPr>
              <p:spPr>
                <a:xfrm rot="5400000" flipH="1" flipV="1">
                  <a:off x="4572000" y="2571751"/>
                  <a:ext cx="1013663" cy="1013663"/>
                </a:xfrm>
                <a:custGeom>
                  <a:avLst/>
                  <a:gdLst>
                    <a:gd name="connsiteX0" fmla="*/ 1013663 w 1013663"/>
                    <a:gd name="connsiteY0" fmla="*/ 1013663 h 1013663"/>
                    <a:gd name="connsiteX1" fmla="*/ 0 w 1013663"/>
                    <a:gd name="connsiteY1" fmla="*/ 0 h 1013663"/>
                    <a:gd name="connsiteX2" fmla="*/ 1013663 w 1013663"/>
                    <a:gd name="connsiteY2" fmla="*/ 0 h 1013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663" h="1013663">
                      <a:moveTo>
                        <a:pt x="1013663" y="1013663"/>
                      </a:moveTo>
                      <a:cubicBezTo>
                        <a:pt x="453832" y="1013663"/>
                        <a:pt x="0" y="559831"/>
                        <a:pt x="0" y="0"/>
                      </a:cubicBezTo>
                      <a:lnTo>
                        <a:pt x="1013663" y="0"/>
                      </a:lnTo>
                      <a:close/>
                    </a:path>
                  </a:pathLst>
                </a:custGeom>
                <a:solidFill>
                  <a:srgbClr val="339966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Oval 4"/>
              <p:cNvSpPr/>
              <p:nvPr/>
            </p:nvSpPr>
            <p:spPr>
              <a:xfrm flipH="1" flipV="1">
                <a:off x="606995" y="1558087"/>
                <a:ext cx="2027326" cy="2027326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>
                <a:outerShdw blurRad="1270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Rectangle 85"/>
            <p:cNvSpPr/>
            <p:nvPr/>
          </p:nvSpPr>
          <p:spPr>
            <a:xfrm>
              <a:off x="509558" y="2040954"/>
              <a:ext cx="18369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0" lvl="0" algn="ctr">
                <a:buSzPts val="1600"/>
              </a:pPr>
              <a:r>
                <a:rPr lang="en-US" sz="3000" b="1" dirty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Table </a:t>
              </a:r>
              <a:r>
                <a:rPr lang="en-US" sz="3000" b="1" dirty="0" smtClean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of </a:t>
              </a:r>
            </a:p>
            <a:p>
              <a:pPr marL="127000" lvl="0" algn="ctr">
                <a:buSzPts val="1600"/>
              </a:pPr>
              <a:r>
                <a:rPr lang="en-US" sz="3000" b="1" dirty="0" smtClean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Contents </a:t>
              </a:r>
              <a:endParaRPr lang="en-US" sz="3000" b="1" dirty="0">
                <a:solidFill>
                  <a:srgbClr val="0066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784223" y="414440"/>
            <a:ext cx="2876311" cy="524622"/>
            <a:chOff x="2784223" y="414440"/>
            <a:chExt cx="2876311" cy="524622"/>
          </a:xfrm>
        </p:grpSpPr>
        <p:sp>
          <p:nvSpPr>
            <p:cNvPr id="64" name="Rounded Rectangle 63"/>
            <p:cNvSpPr/>
            <p:nvPr/>
          </p:nvSpPr>
          <p:spPr>
            <a:xfrm>
              <a:off x="2932113" y="414440"/>
              <a:ext cx="2728421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788940" y="428811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784223" y="440600"/>
              <a:ext cx="585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01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182999" y="470850"/>
              <a:ext cx="167706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Introduction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00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3" y="185410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Localization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696920" y="556636"/>
            <a:ext cx="575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b="1" dirty="0" smtClean="0">
                <a:solidFill>
                  <a:srgbClr val="FF0000"/>
                </a:solidFill>
              </a:rPr>
              <a:t>Finding: </a:t>
            </a:r>
            <a:r>
              <a:rPr lang="en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24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breakthrough</a:t>
            </a:r>
            <a:r>
              <a:rPr lang="en-US" sz="2400" b="1" dirty="0" smtClean="0">
                <a:solidFill>
                  <a:srgbClr val="FF0000"/>
                </a:solidFill>
              </a:rPr>
              <a:t>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0679" y="1028107"/>
            <a:ext cx="8151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Idea</a:t>
            </a:r>
            <a:r>
              <a:rPr lang="en-US" sz="1600" dirty="0" smtClean="0"/>
              <a:t>: Predicting </a:t>
            </a:r>
            <a:r>
              <a:rPr lang="en-US" sz="1600" dirty="0"/>
              <a:t>the location of the tumor center instead of moving the bounding box to the </a:t>
            </a:r>
            <a:r>
              <a:rPr lang="en-US" sz="1600" dirty="0" smtClean="0"/>
              <a:t>tumor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80679" y="1573987"/>
            <a:ext cx="771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Infinite action space</a:t>
            </a:r>
            <a:r>
              <a:rPr lang="en-US" sz="1600" dirty="0" smtClean="0"/>
              <a:t>: each action = a pixel of image (state) 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4" t="6112" r="4909" b="5813"/>
          <a:stretch/>
        </p:blipFill>
        <p:spPr>
          <a:xfrm>
            <a:off x="840058" y="2032490"/>
            <a:ext cx="2661425" cy="2645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365" t="39359" r="7188" b="26699"/>
          <a:stretch/>
        </p:blipFill>
        <p:spPr>
          <a:xfrm>
            <a:off x="3501481" y="3813427"/>
            <a:ext cx="3973411" cy="7731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87337" y="2206760"/>
            <a:ext cx="3486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From </a:t>
            </a:r>
            <a:r>
              <a:rPr lang="en-US" sz="1600" b="1" dirty="0" smtClean="0"/>
              <a:t>Localization</a:t>
            </a:r>
            <a:r>
              <a:rPr lang="en-US" sz="1600" dirty="0" smtClean="0"/>
              <a:t> </a:t>
            </a:r>
            <a:r>
              <a:rPr lang="en-US" sz="1600" dirty="0" smtClean="0">
                <a:sym typeface="Wingdings" panose="05000000000000000000" pitchFamily="2" charset="2"/>
              </a:rPr>
              <a:t>to </a:t>
            </a:r>
            <a:r>
              <a:rPr lang="en-US" sz="1600" b="1" dirty="0" smtClean="0">
                <a:sym typeface="Wingdings" panose="05000000000000000000" pitchFamily="2" charset="2"/>
              </a:rPr>
              <a:t>Regression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003609" y="4586579"/>
            <a:ext cx="2334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State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154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3" y="243666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Localization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696920" y="556636"/>
            <a:ext cx="575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b="1" dirty="0" smtClean="0">
                <a:solidFill>
                  <a:srgbClr val="FF0000"/>
                </a:solidFill>
              </a:rPr>
              <a:t>Finding: </a:t>
            </a:r>
            <a:r>
              <a:rPr lang="en" sz="24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Reward Computation</a:t>
            </a:r>
            <a:r>
              <a:rPr lang="en-US" sz="2400" b="1" dirty="0" smtClean="0">
                <a:solidFill>
                  <a:srgbClr val="FF0000"/>
                </a:solidFill>
              </a:rPr>
              <a:t>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87" y="1023509"/>
            <a:ext cx="7157226" cy="350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0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39337" y="869795"/>
            <a:ext cx="7857892" cy="4215161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0" y="115971"/>
            <a:ext cx="443385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Comprehensive Experiment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565976" y="115971"/>
            <a:ext cx="4007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50" b="1" dirty="0" smtClean="0">
                <a:solidFill>
                  <a:srgbClr val="FF0000"/>
                </a:solidFill>
              </a:rPr>
              <a:t>Multi case: </a:t>
            </a:r>
          </a:p>
          <a:p>
            <a:pPr algn="ctr"/>
            <a:r>
              <a:rPr lang="en-US" sz="2350" b="1" dirty="0" smtClean="0">
                <a:solidFill>
                  <a:srgbClr val="FF0000"/>
                </a:solidFill>
              </a:rPr>
              <a:t>classification </a:t>
            </a:r>
            <a:endParaRPr lang="en-US" sz="235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87" y="899532"/>
            <a:ext cx="3211265" cy="206654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824" y="899532"/>
            <a:ext cx="3268410" cy="2103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216" y="2992244"/>
            <a:ext cx="3211265" cy="2066544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5" idx="3"/>
            <a:endCxn id="15" idx="1"/>
          </p:cNvCxnSpPr>
          <p:nvPr/>
        </p:nvCxnSpPr>
        <p:spPr>
          <a:xfrm flipH="1">
            <a:off x="639337" y="2977376"/>
            <a:ext cx="7857892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72000" y="869795"/>
            <a:ext cx="0" cy="209356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3023" y="1482819"/>
            <a:ext cx="8653347" cy="2999971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155575" y="160338"/>
            <a:ext cx="443385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Comprehensive Experiment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651822"/>
            <a:ext cx="3706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Multi case: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l</a:t>
            </a:r>
            <a:r>
              <a:rPr lang="en-US" sz="2400" b="1" dirty="0" smtClean="0">
                <a:solidFill>
                  <a:srgbClr val="FF0000"/>
                </a:solidFill>
              </a:rPr>
              <a:t>ocalization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92" y="1630812"/>
            <a:ext cx="4305208" cy="2770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990"/>
          <a:stretch/>
        </p:blipFill>
        <p:spPr>
          <a:xfrm>
            <a:off x="4681784" y="1642948"/>
            <a:ext cx="4157491" cy="275839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626892" y="1482819"/>
            <a:ext cx="0" cy="299997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91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160338"/>
            <a:ext cx="443385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Comprehensive Experiment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783532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Multi baseline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76868" y="1675724"/>
            <a:ext cx="7135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Machine Learning: SVC, KNN </a:t>
            </a:r>
          </a:p>
          <a:p>
            <a:r>
              <a:rPr lang="en-US" sz="1800" dirty="0" smtClean="0"/>
              <a:t>Deep Learning: VGG16</a:t>
            </a:r>
          </a:p>
          <a:p>
            <a:r>
              <a:rPr lang="en-US" sz="1800" dirty="0" smtClean="0"/>
              <a:t>Reinforcement Learning: Deep Q Network and Momentum DQN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169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(1)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66186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ML and DL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669847"/>
              </p:ext>
            </p:extLst>
          </p:nvPr>
        </p:nvGraphicFramePr>
        <p:xfrm>
          <a:off x="460375" y="1114797"/>
          <a:ext cx="8021985" cy="3545834"/>
        </p:xfrm>
        <a:graphic>
          <a:graphicData uri="http://schemas.openxmlformats.org/drawingml/2006/table">
            <a:tbl>
              <a:tblPr/>
              <a:tblGrid>
                <a:gridCol w="16043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4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043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043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0439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2637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/>
                      </a:r>
                      <a:br>
                        <a:rPr lang="en-US" sz="1100" b="0" i="0" u="non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</a:b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Metric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  <a:cs typeface="Nunito" panose="020B0604020202020204" charset="-93"/>
                        </a:rPr>
                        <a:t>KNN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SVC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VGG16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5495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64-500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rgbClr val="FF0000"/>
                          </a:solidFill>
                          <a:effectLst/>
                          <a:latin typeface="Nunito" panose="020B0604020202020204" charset="-93"/>
                        </a:rPr>
                        <a:t>0.6580</a:t>
                      </a:r>
                      <a:endParaRPr lang="en-US" sz="1100" b="0" i="0" u="none" dirty="0">
                        <a:solidFill>
                          <a:srgbClr val="FF0000"/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5495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rgbClr val="FF0000"/>
                          </a:solidFill>
                          <a:effectLst/>
                          <a:latin typeface="Nunito" panose="020B0604020202020204" charset="-93"/>
                        </a:rPr>
                        <a:t>0.6557</a:t>
                      </a:r>
                      <a:endParaRPr lang="en-US" sz="1100" b="0" i="0" u="none" dirty="0">
                        <a:solidFill>
                          <a:srgbClr val="FF0000"/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549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dirty="0" smtClean="0">
                          <a:solidFill>
                            <a:srgbClr val="FF0000"/>
                          </a:solidFill>
                          <a:latin typeface="Nunito" panose="020B0604020202020204" charset="-93"/>
                        </a:rPr>
                        <a:t>0.6580</a:t>
                      </a:r>
                      <a:endParaRPr lang="en-US" sz="1100" b="0" i="0" u="none" dirty="0">
                        <a:solidFill>
                          <a:srgbClr val="FF0000"/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8718515"/>
                  </a:ext>
                </a:extLst>
              </a:tr>
              <a:tr h="335495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200-500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5495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0.9119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549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0.9120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5614122"/>
                  </a:ext>
                </a:extLst>
              </a:tr>
              <a:tr h="335495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500-500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5495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5495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90514413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98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55575" y="160338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(2)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472" y="889350"/>
            <a:ext cx="6387057" cy="41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2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58197" y="160338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(2)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410215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624" y="899532"/>
            <a:ext cx="6394753" cy="413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9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7975" y="1104993"/>
            <a:ext cx="8546093" cy="3438675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(2)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73764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13" y="1520566"/>
            <a:ext cx="4143772" cy="27226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660" y="1564008"/>
            <a:ext cx="4143772" cy="2679248"/>
          </a:xfrm>
          <a:prstGeom prst="rect">
            <a:avLst/>
          </a:prstGeom>
        </p:spPr>
      </p:pic>
      <p:cxnSp>
        <p:nvCxnSpPr>
          <p:cNvPr id="8" name="Straight Connector 7"/>
          <p:cNvCxnSpPr>
            <a:stCxn id="9" idx="0"/>
            <a:endCxn id="9" idx="2"/>
          </p:cNvCxnSpPr>
          <p:nvPr/>
        </p:nvCxnSpPr>
        <p:spPr>
          <a:xfrm>
            <a:off x="4581022" y="1104993"/>
            <a:ext cx="0" cy="343867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20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66365" y="93431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(2)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618369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DQN vs. 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837" y="1052471"/>
            <a:ext cx="6198326" cy="400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2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Table of Contents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30" y="372000"/>
            <a:ext cx="4443457" cy="44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3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96644" y="160338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(3)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21725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054" y="955446"/>
            <a:ext cx="6313893" cy="408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6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66907" y="160338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(3)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88632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29" y="993273"/>
            <a:ext cx="6320142" cy="408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7975" y="1104993"/>
            <a:ext cx="8546093" cy="3438675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cxnSp>
        <p:nvCxnSpPr>
          <p:cNvPr id="10" name="Straight Connector 9"/>
          <p:cNvCxnSpPr>
            <a:stCxn id="9" idx="0"/>
            <a:endCxn id="9" idx="2"/>
          </p:cNvCxnSpPr>
          <p:nvPr/>
        </p:nvCxnSpPr>
        <p:spPr>
          <a:xfrm>
            <a:off x="4581022" y="1104993"/>
            <a:ext cx="0" cy="343867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(3)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73767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41" y="1520572"/>
            <a:ext cx="4176840" cy="2717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047" y="1520572"/>
            <a:ext cx="4202998" cy="271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5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(3)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96065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DQN vs. 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98" y="1057730"/>
            <a:ext cx="6070404" cy="392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55575" y="160338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(4)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44033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649" y="1005698"/>
            <a:ext cx="6212703" cy="401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5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(4)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5146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537" y="987841"/>
            <a:ext cx="6254926" cy="404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6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7975" y="1104993"/>
            <a:ext cx="8546093" cy="3438675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cxnSp>
        <p:nvCxnSpPr>
          <p:cNvPr id="10" name="Straight Connector 9"/>
          <p:cNvCxnSpPr>
            <a:stCxn id="9" idx="0"/>
            <a:endCxn id="9" idx="2"/>
          </p:cNvCxnSpPr>
          <p:nvPr/>
        </p:nvCxnSpPr>
        <p:spPr>
          <a:xfrm>
            <a:off x="4581022" y="1104993"/>
            <a:ext cx="0" cy="343867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(4)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66330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62" y="1486821"/>
            <a:ext cx="4229975" cy="27349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986" y="1486822"/>
            <a:ext cx="4200780" cy="273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7975" y="1104993"/>
            <a:ext cx="8546093" cy="3438675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cxnSp>
        <p:nvCxnSpPr>
          <p:cNvPr id="10" name="Straight Connector 9"/>
          <p:cNvCxnSpPr>
            <a:stCxn id="9" idx="0"/>
            <a:endCxn id="9" idx="2"/>
          </p:cNvCxnSpPr>
          <p:nvPr/>
        </p:nvCxnSpPr>
        <p:spPr>
          <a:xfrm>
            <a:off x="4581022" y="1104993"/>
            <a:ext cx="0" cy="343867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Google Shape;134;p14"/>
          <p:cNvSpPr txBox="1"/>
          <p:nvPr/>
        </p:nvSpPr>
        <p:spPr>
          <a:xfrm>
            <a:off x="74341" y="97902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(4)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8863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DQN vs. 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977" y="1441865"/>
            <a:ext cx="4173999" cy="27339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49" y="1441864"/>
            <a:ext cx="4228380" cy="273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83941" y="595093"/>
            <a:ext cx="7835592" cy="4274273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cxnSp>
        <p:nvCxnSpPr>
          <p:cNvPr id="15" name="Straight Connector 14"/>
          <p:cNvCxnSpPr>
            <a:stCxn id="14" idx="3"/>
            <a:endCxn id="14" idx="1"/>
          </p:cNvCxnSpPr>
          <p:nvPr/>
        </p:nvCxnSpPr>
        <p:spPr>
          <a:xfrm flipH="1">
            <a:off x="683941" y="2732230"/>
            <a:ext cx="7835592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Result Experiment (5)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78" y="614630"/>
            <a:ext cx="3195641" cy="20662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112" y="624620"/>
            <a:ext cx="3200400" cy="20692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6156" y="2791526"/>
            <a:ext cx="3196156" cy="20665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9255" y="3048809"/>
            <a:ext cx="2365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Momentum DQN Test Accuracy</a:t>
            </a:r>
            <a:endParaRPr lang="en-US" sz="1200" dirty="0"/>
          </a:p>
        </p:txBody>
      </p:sp>
      <p:cxnSp>
        <p:nvCxnSpPr>
          <p:cNvPr id="19" name="Straight Connector 18"/>
          <p:cNvCxnSpPr>
            <a:stCxn id="14" idx="0"/>
          </p:cNvCxnSpPr>
          <p:nvPr/>
        </p:nvCxnSpPr>
        <p:spPr>
          <a:xfrm>
            <a:off x="4601737" y="595093"/>
            <a:ext cx="0" cy="213713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77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(6)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47285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Localization: 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684" y="1008950"/>
            <a:ext cx="6288633" cy="406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7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59482" y="143399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Introduction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307221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Why it matters?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3357" y="847497"/>
            <a:ext cx="7003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Brain tumor </a:t>
            </a:r>
            <a:r>
              <a:rPr lang="en-US" sz="1800" b="1" dirty="0" smtClean="0"/>
              <a:t>classification and localization: </a:t>
            </a:r>
            <a:r>
              <a:rPr lang="en-US" sz="1800" dirty="0" smtClean="0"/>
              <a:t>is </a:t>
            </a:r>
            <a:r>
              <a:rPr lang="en-US" sz="1800" dirty="0"/>
              <a:t>a crucial task in medical imaging for accurate diagnosis and treatment planning</a:t>
            </a:r>
            <a:r>
              <a:rPr lang="en-US" sz="1800" dirty="0" smtClean="0"/>
              <a:t>. 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003357" y="3962116"/>
            <a:ext cx="2762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CNNs model are very robust to address with </a:t>
            </a:r>
            <a:r>
              <a:rPr lang="en-US" b="1" dirty="0" smtClean="0">
                <a:solidFill>
                  <a:srgbClr val="FF0000"/>
                </a:solidFill>
              </a:rPr>
              <a:t>large amounts of training data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27739" y="3948239"/>
            <a:ext cx="28723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But, more </a:t>
            </a:r>
            <a:r>
              <a:rPr lang="en-US" dirty="0"/>
              <a:t>and more </a:t>
            </a:r>
            <a:r>
              <a:rPr lang="en-US" b="1" dirty="0">
                <a:solidFill>
                  <a:srgbClr val="FF0000"/>
                </a:solidFill>
              </a:rPr>
              <a:t>scarcity of medical </a:t>
            </a:r>
            <a:r>
              <a:rPr lang="en-US" b="1" dirty="0" smtClean="0">
                <a:solidFill>
                  <a:srgbClr val="FF0000"/>
                </a:solidFill>
              </a:rPr>
              <a:t>data</a:t>
            </a:r>
            <a:r>
              <a:rPr lang="en-US" dirty="0" smtClean="0"/>
              <a:t>. How to deal these challenges?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91813"/>
            <a:ext cx="4119174" cy="20584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720"/>
          <a:stretch/>
        </p:blipFill>
        <p:spPr>
          <a:xfrm>
            <a:off x="616781" y="1691813"/>
            <a:ext cx="3635795" cy="205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0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88023" y="136769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(6)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607307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Localization: 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459" y="1068972"/>
            <a:ext cx="6197082" cy="400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8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7975" y="1104993"/>
            <a:ext cx="8546093" cy="3438675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cxnSp>
        <p:nvCxnSpPr>
          <p:cNvPr id="10" name="Straight Connector 9"/>
          <p:cNvCxnSpPr>
            <a:stCxn id="9" idx="0"/>
            <a:endCxn id="9" idx="2"/>
          </p:cNvCxnSpPr>
          <p:nvPr/>
        </p:nvCxnSpPr>
        <p:spPr>
          <a:xfrm>
            <a:off x="4581022" y="1104993"/>
            <a:ext cx="0" cy="343867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(6)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78008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Localization: 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042" y="1440515"/>
            <a:ext cx="4147465" cy="2726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48" y="1440515"/>
            <a:ext cx="4216812" cy="272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1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(7)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66330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Comprehensive result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716127"/>
              </p:ext>
            </p:extLst>
          </p:nvPr>
        </p:nvGraphicFramePr>
        <p:xfrm>
          <a:off x="337070" y="1122383"/>
          <a:ext cx="8469860" cy="3451423"/>
        </p:xfrm>
        <a:graphic>
          <a:graphicData uri="http://schemas.openxmlformats.org/drawingml/2006/table">
            <a:tbl>
              <a:tblPr/>
              <a:tblGrid>
                <a:gridCol w="12099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099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099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099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099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099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0998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5123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/>
                      </a:r>
                      <a:br>
                        <a:rPr lang="en-US" sz="1100" b="0" i="0" u="non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</a:b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Metric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  <a:cs typeface="Nunito" panose="020B0604020202020204" charset="-93"/>
                        </a:rPr>
                        <a:t>KNN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SVC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VGG16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DQN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Momentum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6562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64-500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0.6580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0.9880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6562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0.6557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0.9039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0.9880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562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0.6580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0.9040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0.9880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8718515"/>
                  </a:ext>
                </a:extLst>
              </a:tr>
              <a:tr h="326562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200-500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0.9620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0.9580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6562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0.9119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0.9620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0.9579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6562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0.9120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0.9620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0.9580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5614122"/>
                  </a:ext>
                </a:extLst>
              </a:tr>
              <a:tr h="326562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500-500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0.9940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6562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0.9940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6562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0.9820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0.9940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90514413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42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33634" y="595093"/>
            <a:ext cx="8650172" cy="4274273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</a:t>
            </a: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(8)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94" y="640080"/>
            <a:ext cx="2451582" cy="2069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704" y="662134"/>
            <a:ext cx="2450592" cy="20686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492" y="640080"/>
            <a:ext cx="2450592" cy="20686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5985" y="337551"/>
            <a:ext cx="34320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Momentum DQN Confusion Matrix</a:t>
            </a:r>
            <a:endParaRPr lang="en-US" sz="1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17" y="2767526"/>
            <a:ext cx="2448059" cy="20665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970" y="2766960"/>
            <a:ext cx="2448060" cy="20665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4492" y="2766960"/>
            <a:ext cx="2448060" cy="20665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855985" y="4904913"/>
            <a:ext cx="34320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DQN Confusion Matrix</a:t>
            </a:r>
            <a:endParaRPr lang="en-US" sz="10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083336" y="586515"/>
            <a:ext cx="0" cy="427427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24982" y="586516"/>
            <a:ext cx="0" cy="427427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6" idx="3"/>
            <a:endCxn id="16" idx="1"/>
          </p:cNvCxnSpPr>
          <p:nvPr/>
        </p:nvCxnSpPr>
        <p:spPr>
          <a:xfrm flipH="1">
            <a:off x="233634" y="2732230"/>
            <a:ext cx="8650172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4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423532" y="4163444"/>
            <a:ext cx="6430538" cy="745016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419646" y="3268791"/>
            <a:ext cx="6430538" cy="785588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419646" y="2328724"/>
            <a:ext cx="6430538" cy="784028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19646" y="1396904"/>
            <a:ext cx="6430538" cy="801978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23532" y="670980"/>
            <a:ext cx="6430538" cy="596277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Google Shape;134;p14"/>
          <p:cNvSpPr txBox="1"/>
          <p:nvPr/>
        </p:nvSpPr>
        <p:spPr>
          <a:xfrm>
            <a:off x="93539" y="134224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Research Finding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2663" y="2148162"/>
            <a:ext cx="1895705" cy="892097"/>
          </a:xfrm>
          <a:prstGeom prst="rect">
            <a:avLst/>
          </a:prstGeom>
          <a:solidFill>
            <a:schemeClr val="tx1"/>
          </a:solidFill>
          <a:ln w="38100"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4881" y="2226800"/>
            <a:ext cx="1691269" cy="734819"/>
          </a:xfrm>
          <a:prstGeom prst="rect">
            <a:avLst/>
          </a:prstGeom>
          <a:solidFill>
            <a:schemeClr val="tx1"/>
          </a:solidFill>
          <a:ln w="28575">
            <a:solidFill>
              <a:srgbClr val="3399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2663" y="2323773"/>
            <a:ext cx="189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Conclusion</a:t>
            </a:r>
            <a:endParaRPr lang="en-US" sz="2400" dirty="0"/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483006" y="670979"/>
            <a:ext cx="6371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found the </a:t>
            </a:r>
            <a:r>
              <a:rPr lang="en-US" dirty="0">
                <a:solidFill>
                  <a:schemeClr val="accent6"/>
                </a:solidFill>
              </a:rPr>
              <a:t>effectiveness of </a:t>
            </a:r>
            <a:r>
              <a:rPr lang="en-US" dirty="0" smtClean="0">
                <a:solidFill>
                  <a:schemeClr val="accent6"/>
                </a:solidFill>
              </a:rPr>
              <a:t>R</a:t>
            </a:r>
            <a:r>
              <a:rPr lang="en-US" dirty="0" smtClean="0">
                <a:solidFill>
                  <a:schemeClr val="accent6"/>
                </a:solidFill>
              </a:rPr>
              <a:t>einforcement </a:t>
            </a:r>
            <a:r>
              <a:rPr lang="en-US" dirty="0">
                <a:solidFill>
                  <a:schemeClr val="accent6"/>
                </a:solidFill>
              </a:rPr>
              <a:t>L</a:t>
            </a:r>
            <a:r>
              <a:rPr lang="en-US" dirty="0" smtClean="0">
                <a:solidFill>
                  <a:schemeClr val="accent6"/>
                </a:solidFill>
              </a:rPr>
              <a:t>earning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in solving </a:t>
            </a:r>
            <a:r>
              <a:rPr lang="en-US" dirty="0" smtClean="0">
                <a:solidFill>
                  <a:schemeClr val="accent6"/>
                </a:solidFill>
              </a:rPr>
              <a:t>data </a:t>
            </a:r>
            <a:r>
              <a:rPr lang="en-US" dirty="0">
                <a:solidFill>
                  <a:schemeClr val="accent6"/>
                </a:solidFill>
              </a:rPr>
              <a:t>scarcity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and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give an explanation for that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effectiveness.</a:t>
            </a: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9646" y="1413575"/>
            <a:ext cx="63710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also introduce the combination of DQN with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</a:rPr>
              <a:t>Polyak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Averaging Update </a:t>
            </a:r>
            <a:r>
              <a:rPr lang="en-US" dirty="0"/>
              <a:t>which can improve </a:t>
            </a:r>
            <a:r>
              <a:rPr lang="en-US" dirty="0">
                <a:solidFill>
                  <a:schemeClr val="accent6"/>
                </a:solidFill>
              </a:rPr>
              <a:t>model stability</a:t>
            </a:r>
            <a:r>
              <a:rPr lang="en-US" dirty="0"/>
              <a:t> and </a:t>
            </a:r>
            <a:r>
              <a:rPr lang="en-US" dirty="0">
                <a:solidFill>
                  <a:schemeClr val="accent6"/>
                </a:solidFill>
              </a:rPr>
              <a:t>learning (exploitation and exploration) performance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419646" y="2341571"/>
            <a:ext cx="63710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Localization can face many limitations with a </a:t>
            </a:r>
            <a:r>
              <a:rPr lang="en-US" dirty="0">
                <a:solidFill>
                  <a:schemeClr val="accent6"/>
                </a:solidFill>
              </a:rPr>
              <a:t>grid environment</a:t>
            </a:r>
            <a:r>
              <a:rPr lang="en-US" dirty="0"/>
              <a:t>, we also propose a </a:t>
            </a:r>
            <a:r>
              <a:rPr lang="en-US" dirty="0" smtClean="0">
                <a:solidFill>
                  <a:schemeClr val="accent6"/>
                </a:solidFill>
              </a:rPr>
              <a:t>novel </a:t>
            </a:r>
            <a:r>
              <a:rPr lang="en-US" dirty="0">
                <a:solidFill>
                  <a:schemeClr val="accent6"/>
                </a:solidFill>
              </a:rPr>
              <a:t>approach</a:t>
            </a:r>
            <a:r>
              <a:rPr lang="en-US" dirty="0"/>
              <a:t> and reveal </a:t>
            </a:r>
            <a:r>
              <a:rPr lang="en-US" dirty="0" smtClean="0"/>
              <a:t>some </a:t>
            </a:r>
            <a:r>
              <a:rPr lang="en-US" dirty="0">
                <a:solidFill>
                  <a:schemeClr val="accent6"/>
                </a:solidFill>
              </a:rPr>
              <a:t>new directions</a:t>
            </a:r>
            <a:r>
              <a:rPr lang="en-US" dirty="0"/>
              <a:t> for Reinforcement </a:t>
            </a:r>
            <a:r>
              <a:rPr lang="en-US" dirty="0" smtClean="0"/>
              <a:t>Learning in the future.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419646" y="3293270"/>
            <a:ext cx="63710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In reality, having a variety of solutions to meet the diverse constraints of the problem is a crucial. </a:t>
            </a:r>
            <a:r>
              <a:rPr lang="en-US" dirty="0">
                <a:solidFill>
                  <a:schemeClr val="accent6"/>
                </a:solidFill>
              </a:rPr>
              <a:t>Diverse solutions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help us </a:t>
            </a:r>
            <a:r>
              <a:rPr lang="en-US" dirty="0">
                <a:solidFill>
                  <a:schemeClr val="accent6"/>
                </a:solidFill>
              </a:rPr>
              <a:t>trade off, combine or improve solutions.</a:t>
            </a:r>
            <a:endParaRPr lang="en-US" dirty="0" smtClean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3006" y="4169795"/>
            <a:ext cx="63115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Amid Reinforcement Learning is not a </a:t>
            </a:r>
            <a:r>
              <a:rPr lang="en-US" dirty="0" smtClean="0">
                <a:solidFill>
                  <a:schemeClr val="accent6"/>
                </a:solidFill>
              </a:rPr>
              <a:t>silver bullet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 and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may face limitations when operating </a:t>
            </a:r>
            <a:r>
              <a:rPr lang="en-US" dirty="0">
                <a:solidFill>
                  <a:schemeClr val="accent6"/>
                </a:solidFill>
              </a:rPr>
              <a:t>in isolation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. Combining it with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other </a:t>
            </a:r>
            <a:r>
              <a:rPr lang="en-US" dirty="0" smtClean="0">
                <a:solidFill>
                  <a:schemeClr val="accent6"/>
                </a:solidFill>
              </a:rPr>
              <a:t>simple </a:t>
            </a:r>
            <a:r>
              <a:rPr lang="en-US" dirty="0">
                <a:solidFill>
                  <a:schemeClr val="accent6"/>
                </a:solidFill>
              </a:rPr>
              <a:t>techniques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is a way to </a:t>
            </a:r>
            <a:r>
              <a:rPr lang="en-US" dirty="0">
                <a:solidFill>
                  <a:schemeClr val="accent6"/>
                </a:solidFill>
              </a:rPr>
              <a:t>unleash its full potential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.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3" idx="3"/>
            <a:endCxn id="10" idx="1"/>
          </p:cNvCxnSpPr>
          <p:nvPr/>
        </p:nvCxnSpPr>
        <p:spPr>
          <a:xfrm flipV="1">
            <a:off x="2018368" y="969119"/>
            <a:ext cx="405164" cy="1585487"/>
          </a:xfrm>
          <a:prstGeom prst="straightConnector1">
            <a:avLst/>
          </a:prstGeom>
          <a:ln w="28575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" idx="3"/>
            <a:endCxn id="14" idx="1"/>
          </p:cNvCxnSpPr>
          <p:nvPr/>
        </p:nvCxnSpPr>
        <p:spPr>
          <a:xfrm flipV="1">
            <a:off x="2018368" y="1797893"/>
            <a:ext cx="401278" cy="756713"/>
          </a:xfrm>
          <a:prstGeom prst="straightConnector1">
            <a:avLst/>
          </a:prstGeom>
          <a:ln w="28575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" idx="3"/>
            <a:endCxn id="15" idx="1"/>
          </p:cNvCxnSpPr>
          <p:nvPr/>
        </p:nvCxnSpPr>
        <p:spPr>
          <a:xfrm>
            <a:off x="2018368" y="2554606"/>
            <a:ext cx="401278" cy="166132"/>
          </a:xfrm>
          <a:prstGeom prst="straightConnector1">
            <a:avLst/>
          </a:prstGeom>
          <a:ln w="28575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" idx="3"/>
            <a:endCxn id="16" idx="1"/>
          </p:cNvCxnSpPr>
          <p:nvPr/>
        </p:nvCxnSpPr>
        <p:spPr>
          <a:xfrm>
            <a:off x="2018368" y="2554606"/>
            <a:ext cx="401278" cy="1106979"/>
          </a:xfrm>
          <a:prstGeom prst="straightConnector1">
            <a:avLst/>
          </a:prstGeom>
          <a:ln w="28575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" idx="3"/>
            <a:endCxn id="17" idx="1"/>
          </p:cNvCxnSpPr>
          <p:nvPr/>
        </p:nvCxnSpPr>
        <p:spPr>
          <a:xfrm>
            <a:off x="2018368" y="2554606"/>
            <a:ext cx="405164" cy="1981346"/>
          </a:xfrm>
          <a:prstGeom prst="straightConnector1">
            <a:avLst/>
          </a:prstGeom>
          <a:ln w="28575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1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05312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Recom</a:t>
            </a: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endation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72195" y="784223"/>
            <a:ext cx="379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New Insight Finding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60650" y="1628346"/>
            <a:ext cx="7822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070C0"/>
                </a:solidFill>
              </a:rPr>
              <a:t>Yolo</a:t>
            </a:r>
            <a:r>
              <a:rPr lang="en-US" sz="1800" dirty="0" smtClean="0"/>
              <a:t> version </a:t>
            </a:r>
            <a:r>
              <a:rPr lang="en-US" sz="1800" dirty="0" smtClean="0">
                <a:solidFill>
                  <a:srgbClr val="FF0000"/>
                </a:solidFill>
              </a:rPr>
              <a:t>Reinforcement Learning</a:t>
            </a:r>
            <a:r>
              <a:rPr lang="en-US" sz="1800" dirty="0" smtClean="0"/>
              <a:t>?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How </a:t>
            </a:r>
            <a:r>
              <a:rPr lang="en-US" sz="1800" dirty="0"/>
              <a:t>to </a:t>
            </a:r>
            <a:r>
              <a:rPr lang="en-US" sz="1800" dirty="0" smtClean="0"/>
              <a:t>coordinate </a:t>
            </a:r>
            <a:r>
              <a:rPr lang="en-US" sz="1800" dirty="0">
                <a:solidFill>
                  <a:srgbClr val="FF0000"/>
                </a:solidFill>
              </a:rPr>
              <a:t>multi agents </a:t>
            </a:r>
            <a:r>
              <a:rPr lang="en-US" sz="1800" dirty="0"/>
              <a:t>to perform </a:t>
            </a:r>
            <a:r>
              <a:rPr lang="en-US" sz="1800" dirty="0">
                <a:solidFill>
                  <a:srgbClr val="FF0000"/>
                </a:solidFill>
              </a:rPr>
              <a:t>multi tasks</a:t>
            </a:r>
            <a:r>
              <a:rPr lang="en-US" sz="1800" dirty="0" smtClean="0"/>
              <a:t>? – </a:t>
            </a:r>
            <a:r>
              <a:rPr lang="en-US" sz="1800" dirty="0" smtClean="0">
                <a:solidFill>
                  <a:srgbClr val="0070C0"/>
                </a:solidFill>
              </a:rPr>
              <a:t>Auto </a:t>
            </a:r>
            <a:r>
              <a:rPr lang="en-US" sz="1800" dirty="0">
                <a:solidFill>
                  <a:srgbClr val="0070C0"/>
                </a:solidFill>
              </a:rPr>
              <a:t>E</a:t>
            </a:r>
            <a:r>
              <a:rPr lang="en-US" sz="1800" dirty="0" smtClean="0">
                <a:solidFill>
                  <a:srgbClr val="0070C0"/>
                </a:solidFill>
              </a:rPr>
              <a:t>ncoder </a:t>
            </a:r>
            <a:r>
              <a:rPr lang="en-US" sz="1800" dirty="0" smtClean="0"/>
              <a:t>– </a:t>
            </a:r>
            <a:r>
              <a:rPr lang="en-US" sz="1800" dirty="0" smtClean="0">
                <a:solidFill>
                  <a:srgbClr val="0070C0"/>
                </a:solidFill>
              </a:rPr>
              <a:t>Fusion Model  </a:t>
            </a:r>
            <a:endParaRPr lang="en-US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35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Thank you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8415;p72"/>
          <p:cNvSpPr txBox="1">
            <a:spLocks/>
          </p:cNvSpPr>
          <p:nvPr/>
        </p:nvSpPr>
        <p:spPr>
          <a:xfrm>
            <a:off x="1967550" y="1948800"/>
            <a:ext cx="5208900" cy="124590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txBody>
          <a:bodyPr spcFirstLastPara="1" wrap="square" lIns="91425" tIns="457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/>
            <a:r>
              <a:rPr lang="en-US" sz="6600" b="1" dirty="0" smtClean="0">
                <a:solidFill>
                  <a:schemeClr val="bg2"/>
                </a:solidFill>
              </a:rPr>
              <a:t>THANKS</a:t>
            </a:r>
            <a:endParaRPr lang="en-US" sz="6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2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9150" y="1189463"/>
            <a:ext cx="4192850" cy="2914186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Problem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79150" y="1265134"/>
            <a:ext cx="419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Input</a:t>
            </a:r>
            <a:r>
              <a:rPr lang="en-US" sz="2400" dirty="0" smtClean="0"/>
              <a:t>:  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453483" y="1865744"/>
            <a:ext cx="40367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Inference: a </a:t>
            </a:r>
            <a:r>
              <a:rPr lang="en-US" sz="1600" dirty="0"/>
              <a:t>brain MRI image, which </a:t>
            </a:r>
            <a:r>
              <a:rPr lang="en-US" sz="1600" dirty="0" smtClean="0"/>
              <a:t>be </a:t>
            </a:r>
            <a:r>
              <a:rPr lang="en-US" sz="1600" dirty="0"/>
              <a:t>a 2D </a:t>
            </a:r>
            <a:r>
              <a:rPr lang="en-US" sz="1600" dirty="0" smtClean="0"/>
              <a:t>slice.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Training: a </a:t>
            </a:r>
            <a:r>
              <a:rPr lang="en-US" sz="1600" b="1" dirty="0" smtClean="0"/>
              <a:t>shortage</a:t>
            </a:r>
            <a:r>
              <a:rPr lang="en-US" sz="1600" dirty="0" smtClean="0"/>
              <a:t> dataset consists of labeled </a:t>
            </a:r>
            <a:r>
              <a:rPr lang="en-US" sz="1600" dirty="0"/>
              <a:t>images with </a:t>
            </a:r>
            <a:r>
              <a:rPr lang="en-US" sz="1600" dirty="0" smtClean="0"/>
              <a:t>the corresponding </a:t>
            </a:r>
            <a:r>
              <a:rPr lang="en-US" sz="1600" dirty="0" smtClean="0"/>
              <a:t>annotation </a:t>
            </a:r>
            <a:r>
              <a:rPr lang="en-US" sz="1600" dirty="0"/>
              <a:t>for each </a:t>
            </a:r>
            <a:r>
              <a:rPr lang="en-US" sz="1600" dirty="0" smtClean="0"/>
              <a:t>image. 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572000" y="1189463"/>
            <a:ext cx="4192850" cy="2914186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0" y="1245725"/>
            <a:ext cx="419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Output</a:t>
            </a:r>
            <a:r>
              <a:rPr lang="en-US" sz="2400" dirty="0" smtClean="0"/>
              <a:t>: 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653776" y="1865744"/>
            <a:ext cx="40292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output of the model is a </a:t>
            </a:r>
            <a:r>
              <a:rPr lang="en-US" sz="1600" b="1" dirty="0" smtClean="0"/>
              <a:t>predicted label</a:t>
            </a:r>
            <a:r>
              <a:rPr lang="en-US" sz="1600" dirty="0" smtClean="0"/>
              <a:t> (yes or no tumor).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Besides</a:t>
            </a:r>
            <a:r>
              <a:rPr lang="en-US" sz="1600" dirty="0"/>
              <a:t>, we also provide the predicted </a:t>
            </a:r>
            <a:r>
              <a:rPr lang="en-US" sz="1600" b="1" dirty="0"/>
              <a:t>location of the tumor center</a:t>
            </a:r>
            <a:r>
              <a:rPr lang="en-US" sz="1600" dirty="0"/>
              <a:t>, as an </a:t>
            </a:r>
            <a:r>
              <a:rPr lang="en-US" sz="1600" dirty="0" smtClean="0"/>
              <a:t>evidence </a:t>
            </a:r>
            <a:r>
              <a:rPr lang="en-US" sz="1600" dirty="0"/>
              <a:t>for the model's decision.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79150" y="1746619"/>
            <a:ext cx="8385700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20535" y="4130492"/>
            <a:ext cx="4102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dirty="0" smtClean="0"/>
              <a:t>Constraint</a:t>
            </a:r>
            <a:r>
              <a:rPr lang="en-US" dirty="0" smtClean="0"/>
              <a:t>: this is a </a:t>
            </a:r>
            <a:r>
              <a:rPr lang="en-US" b="1" dirty="0" smtClean="0"/>
              <a:t>few short learning</a:t>
            </a:r>
            <a:r>
              <a:rPr lang="en-US" dirty="0" smtClean="0"/>
              <a:t> problem.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680125" y="828399"/>
            <a:ext cx="6088558" cy="3899717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18955" y="318913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Inference illustration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194018" y="193128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Problem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710" y="2346273"/>
            <a:ext cx="1009791" cy="981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710" y="1037510"/>
            <a:ext cx="1009791" cy="9832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00600" y="1136073"/>
            <a:ext cx="1624446" cy="51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9002" y="1381728"/>
            <a:ext cx="566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Yes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589798" y="2701785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Yes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635484" y="3941927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No</a:t>
            </a:r>
            <a:endParaRPr lang="en-US" sz="16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80125" y="2229838"/>
            <a:ext cx="6088558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687048" y="3460189"/>
            <a:ext cx="6088558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572000" y="828400"/>
            <a:ext cx="0" cy="389971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783642" y="1535531"/>
            <a:ext cx="1475509" cy="0"/>
          </a:xfrm>
          <a:prstGeom prst="straightConnector1">
            <a:avLst/>
          </a:prstGeom>
          <a:ln w="57150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834245" y="2861296"/>
            <a:ext cx="1475509" cy="0"/>
          </a:xfrm>
          <a:prstGeom prst="straightConnector1">
            <a:avLst/>
          </a:prstGeom>
          <a:ln w="57150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834244" y="4133586"/>
            <a:ext cx="1475509" cy="0"/>
          </a:xfrm>
          <a:prstGeom prst="straightConnector1">
            <a:avLst/>
          </a:prstGeom>
          <a:ln w="57150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119" y="3657081"/>
            <a:ext cx="956972" cy="95300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74686" y="1372138"/>
            <a:ext cx="1012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(63, 50)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277708" y="2686111"/>
            <a:ext cx="1012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(50, 65)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5712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219058" y="205702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Contribution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70646" y="637095"/>
            <a:ext cx="4602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aim of research project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68652" y="1459429"/>
            <a:ext cx="3203816" cy="1611113"/>
            <a:chOff x="379443" y="2291814"/>
            <a:chExt cx="3203816" cy="1611113"/>
          </a:xfrm>
        </p:grpSpPr>
        <p:sp>
          <p:nvSpPr>
            <p:cNvPr id="8" name="Rectangle 7"/>
            <p:cNvSpPr/>
            <p:nvPr/>
          </p:nvSpPr>
          <p:spPr>
            <a:xfrm>
              <a:off x="431484" y="2291814"/>
              <a:ext cx="3151775" cy="161111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79443" y="2291814"/>
              <a:ext cx="315177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</a:t>
              </a:r>
              <a:r>
                <a:rPr lang="en-US" sz="1600" dirty="0" smtClean="0"/>
                <a:t>he </a:t>
              </a:r>
              <a:r>
                <a:rPr lang="en-US" sz="1600" dirty="0"/>
                <a:t>aim of this </a:t>
              </a:r>
              <a:r>
                <a:rPr lang="en-US" sz="1600" dirty="0" smtClean="0"/>
                <a:t>research project is </a:t>
              </a:r>
              <a:r>
                <a:rPr lang="en-US" sz="1600" dirty="0"/>
                <a:t>to develop methods </a:t>
              </a:r>
              <a:r>
                <a:rPr lang="en-US" sz="1600" dirty="0" smtClean="0"/>
                <a:t>can </a:t>
              </a:r>
              <a:r>
                <a:rPr lang="en-US" sz="1600" dirty="0">
                  <a:solidFill>
                    <a:schemeClr val="tx2">
                      <a:lumMod val="10000"/>
                    </a:schemeClr>
                  </a:solidFill>
                </a:rPr>
                <a:t>accurately </a:t>
              </a:r>
              <a:r>
                <a:rPr lang="en-US" sz="1600" dirty="0" smtClean="0">
                  <a:solidFill>
                    <a:schemeClr val="tx2">
                      <a:lumMod val="10000"/>
                    </a:schemeClr>
                  </a:solidFill>
                </a:rPr>
                <a:t>classify and </a:t>
              </a:r>
              <a:r>
                <a:rPr lang="en-US" sz="1600" dirty="0">
                  <a:solidFill>
                    <a:schemeClr val="tx2">
                      <a:lumMod val="10000"/>
                    </a:schemeClr>
                  </a:solidFill>
                </a:rPr>
                <a:t>provide evidence of the center of the </a:t>
              </a:r>
              <a:r>
                <a:rPr lang="en-US" sz="1600" dirty="0" smtClean="0">
                  <a:solidFill>
                    <a:schemeClr val="tx2">
                      <a:lumMod val="10000"/>
                    </a:schemeClr>
                  </a:solidFill>
                </a:rPr>
                <a:t>tumor</a:t>
              </a:r>
              <a:r>
                <a:rPr lang="en-US" sz="1600" dirty="0"/>
                <a:t> </a:t>
              </a:r>
              <a:r>
                <a:rPr lang="en-US" sz="1600" dirty="0" smtClean="0"/>
                <a:t>that dealing good with </a:t>
              </a:r>
              <a:r>
                <a:rPr lang="en-US" sz="1600" dirty="0">
                  <a:solidFill>
                    <a:srgbClr val="FF0000"/>
                  </a:solidFill>
                </a:rPr>
                <a:t>scarcity </a:t>
              </a:r>
              <a:r>
                <a:rPr lang="en-US" sz="1600" dirty="0" smtClean="0">
                  <a:solidFill>
                    <a:srgbClr val="FF0000"/>
                  </a:solidFill>
                </a:rPr>
                <a:t>of data</a:t>
              </a:r>
              <a:r>
                <a:rPr lang="en-US" sz="1600" dirty="0"/>
                <a:t>. 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899103" y="1272760"/>
            <a:ext cx="3627863" cy="1984447"/>
            <a:chOff x="4192859" y="1606246"/>
            <a:chExt cx="3627863" cy="1984447"/>
          </a:xfrm>
        </p:grpSpPr>
        <p:sp>
          <p:nvSpPr>
            <p:cNvPr id="9" name="Rectangle 8"/>
            <p:cNvSpPr/>
            <p:nvPr/>
          </p:nvSpPr>
          <p:spPr>
            <a:xfrm>
              <a:off x="4192859" y="1606246"/>
              <a:ext cx="3486614" cy="1984447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63652" y="1690528"/>
              <a:ext cx="355707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Besides</a:t>
              </a:r>
              <a:r>
                <a:rPr lang="en-US" sz="1600" dirty="0"/>
                <a:t>, we also perform a </a:t>
              </a:r>
              <a:r>
                <a:rPr lang="en-US" sz="1600" dirty="0">
                  <a:solidFill>
                    <a:srgbClr val="FF0000"/>
                  </a:solidFill>
                </a:rPr>
                <a:t>comprehensive</a:t>
              </a:r>
              <a:r>
                <a:rPr lang="en-US" sz="1600" dirty="0"/>
                <a:t> comparison of </a:t>
              </a:r>
              <a:r>
                <a:rPr lang="en-US" sz="1600" dirty="0">
                  <a:solidFill>
                    <a:srgbClr val="FF0000"/>
                  </a:solidFill>
                </a:rPr>
                <a:t>various strategies </a:t>
              </a:r>
              <a:r>
                <a:rPr lang="en-US" sz="1600" dirty="0" smtClean="0"/>
                <a:t>and </a:t>
              </a:r>
              <a:r>
                <a:rPr lang="en-US" sz="1600" dirty="0"/>
                <a:t>evaluate their effectiveness on shortage data </a:t>
              </a:r>
              <a:r>
                <a:rPr lang="en-US" sz="1600" dirty="0" smtClean="0"/>
                <a:t>benchmarks. Then, </a:t>
              </a:r>
              <a:r>
                <a:rPr lang="en-US" sz="1600" dirty="0"/>
                <a:t>we try to explain </a:t>
              </a:r>
              <a:r>
                <a:rPr lang="en-US" sz="1600" dirty="0" smtClean="0"/>
                <a:t>these results.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44540" y="3734233"/>
            <a:ext cx="4312777" cy="863825"/>
            <a:chOff x="2044540" y="3610722"/>
            <a:chExt cx="4312777" cy="863825"/>
          </a:xfrm>
        </p:grpSpPr>
        <p:sp>
          <p:nvSpPr>
            <p:cNvPr id="10" name="Rectangle 9"/>
            <p:cNvSpPr/>
            <p:nvPr/>
          </p:nvSpPr>
          <p:spPr>
            <a:xfrm>
              <a:off x="2044540" y="3610722"/>
              <a:ext cx="4312777" cy="863825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34596" y="3754560"/>
              <a:ext cx="40276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Finally</a:t>
              </a:r>
              <a:r>
                <a:rPr lang="en-US" sz="1600" dirty="0"/>
                <a:t>, we </a:t>
              </a:r>
              <a:r>
                <a:rPr lang="en-US" sz="1600" dirty="0" smtClean="0"/>
                <a:t>find out some </a:t>
              </a:r>
              <a:r>
                <a:rPr lang="en-US" sz="1600" dirty="0" smtClean="0">
                  <a:solidFill>
                    <a:srgbClr val="FF0000"/>
                  </a:solidFill>
                </a:rPr>
                <a:t>novel insights and directions</a:t>
              </a:r>
              <a:r>
                <a:rPr lang="en-US" sz="1600" dirty="0" smtClean="0"/>
                <a:t> in Reinforcement Learning.</a:t>
              </a:r>
              <a:endParaRPr lang="en-US" sz="1600" dirty="0"/>
            </a:p>
          </p:txBody>
        </p:sp>
      </p:grpSp>
      <p:sp>
        <p:nvSpPr>
          <p:cNvPr id="21" name="Right Arrow 20"/>
          <p:cNvSpPr/>
          <p:nvPr/>
        </p:nvSpPr>
        <p:spPr>
          <a:xfrm>
            <a:off x="3828585" y="2103863"/>
            <a:ext cx="988742" cy="394009"/>
          </a:xfrm>
          <a:prstGeom prst="rightArrow">
            <a:avLst/>
          </a:prstGeom>
          <a:solidFill>
            <a:srgbClr val="339966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Bent Arrow 21"/>
          <p:cNvSpPr/>
          <p:nvPr/>
        </p:nvSpPr>
        <p:spPr>
          <a:xfrm rot="10800000">
            <a:off x="6602492" y="3341487"/>
            <a:ext cx="727575" cy="1121358"/>
          </a:xfrm>
          <a:prstGeom prst="bentArrow">
            <a:avLst/>
          </a:prstGeom>
          <a:solidFill>
            <a:srgbClr val="339966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70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99424" y="1312648"/>
            <a:ext cx="8103218" cy="2926138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561155" y="1847776"/>
            <a:ext cx="0" cy="2382405"/>
          </a:xfrm>
          <a:prstGeom prst="line">
            <a:avLst/>
          </a:prstGeom>
          <a:ln w="285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Google Shape;134;p14"/>
          <p:cNvSpPr txBox="1"/>
          <p:nvPr/>
        </p:nvSpPr>
        <p:spPr>
          <a:xfrm>
            <a:off x="148691" y="202722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Methodology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2028" y="587413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History of project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6927" y="1376851"/>
            <a:ext cx="80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In all this project,  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685992" y="2148252"/>
            <a:ext cx="36885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have </a:t>
            </a:r>
            <a:r>
              <a:rPr lang="en-US" sz="1600" dirty="0" smtClean="0"/>
              <a:t>come up with </a:t>
            </a:r>
            <a:r>
              <a:rPr lang="en-US" sz="1600" dirty="0"/>
              <a:t>and applied a variety of strategies and techniques, including Machine </a:t>
            </a:r>
            <a:r>
              <a:rPr lang="en-US" sz="1600" dirty="0" smtClean="0"/>
              <a:t>Learning</a:t>
            </a:r>
            <a:r>
              <a:rPr lang="en-US" sz="1600" dirty="0"/>
              <a:t>, Computer </a:t>
            </a:r>
            <a:r>
              <a:rPr lang="en-US" sz="1600" dirty="0" smtClean="0"/>
              <a:t>Vision, Reinforcement Learning, and combine them.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681431" y="2148252"/>
            <a:ext cx="3907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However, within the limitation of time, we can only focus on </a:t>
            </a:r>
            <a:r>
              <a:rPr lang="en-US" sz="1600" dirty="0">
                <a:solidFill>
                  <a:srgbClr val="FF0000"/>
                </a:solidFill>
              </a:rPr>
              <a:t>breakthrough solutions</a:t>
            </a:r>
            <a:r>
              <a:rPr lang="en-US" sz="1600" dirty="0"/>
              <a:t> and present the </a:t>
            </a:r>
            <a:r>
              <a:rPr lang="en-US" sz="1600" dirty="0">
                <a:solidFill>
                  <a:srgbClr val="FF0000"/>
                </a:solidFill>
              </a:rPr>
              <a:t>highlights</a:t>
            </a:r>
            <a:r>
              <a:rPr lang="en-US" sz="1600" dirty="0"/>
              <a:t> of the project.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92311" y="1856381"/>
            <a:ext cx="8096291" cy="0"/>
          </a:xfrm>
          <a:prstGeom prst="line">
            <a:avLst/>
          </a:prstGeom>
          <a:ln w="285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24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192900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The breakthrough</a:t>
            </a: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731494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Reinforcement Learning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4587" y="1193159"/>
            <a:ext cx="7403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Hypothesis</a:t>
            </a:r>
            <a:r>
              <a:rPr lang="en-US" sz="1600" dirty="0" smtClean="0"/>
              <a:t>: It </a:t>
            </a:r>
            <a:r>
              <a:rPr lang="en-US" sz="1600" dirty="0"/>
              <a:t>is our conviction that Reinforcement Learning (RL) will exhibit similarities to </a:t>
            </a:r>
            <a:r>
              <a:rPr lang="en-US" sz="1600" b="1" dirty="0"/>
              <a:t>human</a:t>
            </a:r>
            <a:r>
              <a:rPr lang="en-US" sz="1600" dirty="0"/>
              <a:t> learning by 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leveraging a</a:t>
            </a:r>
            <a:r>
              <a:rPr lang="en-US" sz="1600" dirty="0">
                <a:solidFill>
                  <a:srgbClr val="FF0000"/>
                </a:solidFill>
              </a:rPr>
              <a:t> minimal amount</a:t>
            </a:r>
            <a:r>
              <a:rPr lang="en-US" sz="1600" dirty="0"/>
              <a:t> of information to 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generalize </a:t>
            </a:r>
            <a:r>
              <a:rPr lang="en-US" sz="1600" dirty="0" smtClean="0">
                <a:solidFill>
                  <a:schemeClr val="tx2">
                    <a:lumMod val="10000"/>
                  </a:schemeClr>
                </a:solidFill>
              </a:rPr>
              <a:t>across</a:t>
            </a:r>
            <a:r>
              <a:rPr lang="en-US" sz="1600" dirty="0" smtClean="0">
                <a:solidFill>
                  <a:srgbClr val="FF0000"/>
                </a:solidFill>
              </a:rPr>
              <a:t> differences</a:t>
            </a:r>
            <a:r>
              <a:rPr lang="en-US" sz="1600" dirty="0" smtClean="0"/>
              <a:t>. </a:t>
            </a:r>
            <a:r>
              <a:rPr lang="en-US" sz="1600" dirty="0"/>
              <a:t>Through a process of </a:t>
            </a:r>
            <a:r>
              <a:rPr lang="en-US" sz="1600" dirty="0" smtClean="0">
                <a:solidFill>
                  <a:srgbClr val="FF0000"/>
                </a:solidFill>
              </a:rPr>
              <a:t>insight search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exploration </a:t>
            </a:r>
            <a:r>
              <a:rPr lang="en-US" sz="1600" dirty="0">
                <a:solidFill>
                  <a:srgbClr val="FF0000"/>
                </a:solidFill>
              </a:rPr>
              <a:t>and exploitation</a:t>
            </a:r>
            <a:r>
              <a:rPr lang="en-US" sz="1600" dirty="0"/>
              <a:t> of the training dataset, RL can efficiently navigate limited data spaces.</a:t>
            </a:r>
            <a:endParaRPr lang="en-US" sz="16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26" y="2357738"/>
            <a:ext cx="4726088" cy="236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9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10057</TotalTime>
  <Words>1187</Words>
  <Application>Microsoft Office PowerPoint</Application>
  <PresentationFormat>On-screen Show (16:9)</PresentationFormat>
  <Paragraphs>323</Paragraphs>
  <Slides>46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Bauhaus 93</vt:lpstr>
      <vt:lpstr>Nunito</vt:lpstr>
      <vt:lpstr>Calibri</vt:lpstr>
      <vt:lpstr>Wingdings</vt:lpstr>
      <vt:lpstr>Arial</vt:lpstr>
      <vt:lpstr>Cambria Math</vt:lpstr>
      <vt:lpstr>Shift</vt:lpstr>
      <vt:lpstr>Brain Tumor MRI Classification and Localization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Backpropagetion in CNNs</dc:title>
  <dc:creator>Admin</dc:creator>
  <cp:lastModifiedBy>Admin</cp:lastModifiedBy>
  <cp:revision>289</cp:revision>
  <dcterms:modified xsi:type="dcterms:W3CDTF">2024-06-06T14:36:44Z</dcterms:modified>
</cp:coreProperties>
</file>